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bookmarkIdSeed="2">
  <p:sldMasterIdLst>
    <p:sldMasterId id="2147483648" r:id="rId1"/>
    <p:sldMasterId id="2147483672" r:id="rId2"/>
    <p:sldMasterId id="2147483676" r:id="rId3"/>
    <p:sldMasterId id="2147483674" r:id="rId4"/>
  </p:sldMasterIdLst>
  <p:notesMasterIdLst>
    <p:notesMasterId r:id="rId24"/>
  </p:notesMasterIdLst>
  <p:handoutMasterIdLst>
    <p:handoutMasterId r:id="rId25"/>
  </p:handoutMasterIdLst>
  <p:sldIdLst>
    <p:sldId id="682" r:id="rId5"/>
    <p:sldId id="700" r:id="rId6"/>
    <p:sldId id="684" r:id="rId7"/>
    <p:sldId id="686" r:id="rId8"/>
    <p:sldId id="687" r:id="rId9"/>
    <p:sldId id="689" r:id="rId10"/>
    <p:sldId id="688" r:id="rId11"/>
    <p:sldId id="690" r:id="rId12"/>
    <p:sldId id="683" r:id="rId13"/>
    <p:sldId id="685" r:id="rId14"/>
    <p:sldId id="691" r:id="rId15"/>
    <p:sldId id="692" r:id="rId16"/>
    <p:sldId id="693" r:id="rId17"/>
    <p:sldId id="694" r:id="rId18"/>
    <p:sldId id="695" r:id="rId19"/>
    <p:sldId id="696" r:id="rId20"/>
    <p:sldId id="697" r:id="rId21"/>
    <p:sldId id="698" r:id="rId22"/>
    <p:sldId id="699" r:id="rId23"/>
  </p:sldIdLst>
  <p:sldSz cx="6858000" cy="9145588"/>
  <p:notesSz cx="6797675" cy="987425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5pPr>
    <a:lvl6pPr marL="22860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6pPr>
    <a:lvl7pPr marL="27432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7pPr>
    <a:lvl8pPr marL="32004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8pPr>
    <a:lvl9pPr marL="3657600" algn="l" defTabSz="914400" rtl="0" eaLnBrk="1" latinLnBrk="0" hangingPunct="1">
      <a:defRPr b="1" i="1" kern="1200">
        <a:solidFill>
          <a:schemeClr val="bg2"/>
        </a:solidFill>
        <a:latin typeface="Square721 BT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673" userDrawn="1">
          <p15:clr>
            <a:srgbClr val="A4A3A4"/>
          </p15:clr>
        </p15:guide>
        <p15:guide id="2" pos="21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304" userDrawn="1">
          <p15:clr>
            <a:srgbClr val="A4A3A4"/>
          </p15:clr>
        </p15:guide>
        <p15:guide id="3" orient="horz" pos="3110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DF1"/>
    <a:srgbClr val="FF0000"/>
    <a:srgbClr val="FAD2E7"/>
    <a:srgbClr val="000000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65" autoAdjust="0"/>
    <p:restoredTop sz="94669" autoAdjust="0"/>
  </p:normalViewPr>
  <p:slideViewPr>
    <p:cSldViewPr>
      <p:cViewPr>
        <p:scale>
          <a:sx n="100" d="100"/>
          <a:sy n="100" d="100"/>
        </p:scale>
        <p:origin x="1278" y="-510"/>
      </p:cViewPr>
      <p:guideLst>
        <p:guide orient="horz" pos="4673"/>
        <p:guide pos="21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792" y="-78"/>
      </p:cViewPr>
      <p:guideLst>
        <p:guide orient="horz" pos="3024"/>
        <p:guide pos="2304"/>
        <p:guide orient="horz" pos="3110"/>
        <p:guide pos="2142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46" descr="top pp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127" y="212895"/>
            <a:ext cx="6546867" cy="548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219" name="Group 147"/>
          <p:cNvGraphicFramePr>
            <a:graphicFrameLocks noGrp="1"/>
          </p:cNvGraphicFramePr>
          <p:nvPr/>
        </p:nvGraphicFramePr>
        <p:xfrm>
          <a:off x="208249" y="9290708"/>
          <a:ext cx="6334058" cy="405876"/>
        </p:xfrm>
        <a:graphic>
          <a:graphicData uri="http://schemas.openxmlformats.org/drawingml/2006/table">
            <a:tbl>
              <a:tblPr/>
              <a:tblGrid>
                <a:gridCol w="5429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58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Curso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Square721 BT" pitchFamily="34" charset="0"/>
                          <a:cs typeface="Times New Roman" pitchFamily="18" charset="0"/>
                        </a:rPr>
                        <a:t>Professor 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Square721 BT" pitchFamily="34" charset="0"/>
                      </a:endParaRPr>
                    </a:p>
                  </a:txBody>
                  <a:tcPr marL="87555" marR="87555" marT="44110" marB="44110" anchor="ctr" horzOverflow="overflow">
                    <a:lnL cap="flat">
                      <a:noFill/>
                    </a:lnL>
                    <a:lnR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2806700" algn="ctr"/>
                          <a:tab pos="5611813" algn="r"/>
                        </a:tabLst>
                      </a:pPr>
                      <a:endParaRPr kumimoji="0" lang="pt-BR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</a:endParaRPr>
                    </a:p>
                  </a:txBody>
                  <a:tcPr marL="87555" marR="87555" marT="44110" marB="44110" anchor="ctr" horzOverflow="overflow">
                    <a:lnL>
                      <a:noFill/>
                    </a:lnL>
                    <a:lnR cap="flat">
                      <a:noFill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07" name="Rectangle 13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05565" y="9099260"/>
            <a:ext cx="2945862" cy="493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000" b="0" i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pt-BR"/>
              <a:t>Página - </a:t>
            </a:r>
            <a:fld id="{6BF9893E-F767-4E13-8E9D-88AB787E7990}" type="slidenum">
              <a:rPr lang="pt-BR"/>
              <a:pPr>
                <a:defRPr/>
              </a:pPr>
              <a:t>‹nº›</a:t>
            </a:fld>
            <a:r>
              <a:rPr lang="pt-B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8279879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52" y="4689772"/>
            <a:ext cx="4985772" cy="444471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456" tIns="46890" rIns="95456" bIns="468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2946975" y="9405581"/>
            <a:ext cx="905249" cy="2732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2105" tIns="46890" rIns="92105" bIns="46890">
            <a:spAutoFit/>
          </a:bodyPr>
          <a:lstStyle/>
          <a:p>
            <a:pPr algn="ctr" defTabSz="915988">
              <a:lnSpc>
                <a:spcPct val="90000"/>
              </a:lnSpc>
              <a:defRPr/>
            </a:pPr>
            <a:r>
              <a:rPr lang="en-US" sz="1300" b="0" i="0">
                <a:solidFill>
                  <a:schemeClr val="tx1"/>
                </a:solidFill>
                <a:latin typeface="Arial" pitchFamily="34" charset="0"/>
              </a:rPr>
              <a:t>Page </a:t>
            </a:r>
            <a:fld id="{C32E5F2D-79C1-4C48-9211-6C73067C618F}" type="slidenum">
              <a:rPr lang="en-US" sz="1300" b="0" i="0">
                <a:solidFill>
                  <a:schemeClr val="tx1"/>
                </a:solidFill>
                <a:latin typeface="Arial" pitchFamily="34" charset="0"/>
              </a:rPr>
              <a:pPr algn="ctr" defTabSz="915988">
                <a:lnSpc>
                  <a:spcPct val="90000"/>
                </a:lnSpc>
                <a:defRPr/>
              </a:pPr>
              <a:t>‹nº›</a:t>
            </a:fld>
            <a:endParaRPr lang="en-US" sz="1300" b="0" i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16125" y="747713"/>
            <a:ext cx="2765425" cy="36893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11219035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8044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451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14261" y="2841061"/>
            <a:ext cx="5829479" cy="1960374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28522" y="5182500"/>
            <a:ext cx="4800957" cy="2337206"/>
          </a:xfrm>
        </p:spPr>
        <p:txBody>
          <a:bodyPr/>
          <a:lstStyle>
            <a:lvl1pPr marL="0" indent="0" algn="ctr">
              <a:buNone/>
              <a:defRPr/>
            </a:lvl1pPr>
            <a:lvl2pPr marL="342854" indent="0" algn="ctr">
              <a:buNone/>
              <a:defRPr/>
            </a:lvl2pPr>
            <a:lvl3pPr marL="685709" indent="0" algn="ctr">
              <a:buNone/>
              <a:defRPr/>
            </a:lvl3pPr>
            <a:lvl4pPr marL="1028563" indent="0" algn="ctr">
              <a:buNone/>
              <a:defRPr/>
            </a:lvl4pPr>
            <a:lvl5pPr marL="1371417" indent="0" algn="ctr">
              <a:buNone/>
              <a:defRPr/>
            </a:lvl5pPr>
            <a:lvl6pPr marL="1714271" indent="0" algn="ctr">
              <a:buNone/>
              <a:defRPr/>
            </a:lvl6pPr>
            <a:lvl7pPr marL="2057126" indent="0" algn="ctr">
              <a:buNone/>
              <a:defRPr/>
            </a:lvl7pPr>
            <a:lvl8pPr marL="2399980" indent="0" algn="ctr">
              <a:buNone/>
              <a:defRPr/>
            </a:lvl8pPr>
            <a:lvl9pPr marL="2742834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4962854" y="315439"/>
            <a:ext cx="1542782" cy="7813973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3317" y="315439"/>
            <a:ext cx="4515257" cy="7813973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4801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990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2942946" y="3612523"/>
            <a:ext cx="2646759" cy="10571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4264279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6"/>
          <p:cNvSpPr>
            <a:spLocks noGrp="1"/>
          </p:cNvSpPr>
          <p:nvPr>
            <p:ph type="body" sz="quarter" idx="10"/>
          </p:nvPr>
        </p:nvSpPr>
        <p:spPr>
          <a:xfrm>
            <a:off x="2996952" y="3612523"/>
            <a:ext cx="2646759" cy="105716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5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08771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4319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1641" y="5876888"/>
            <a:ext cx="5829478" cy="181641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41641" y="3876291"/>
            <a:ext cx="5829478" cy="200059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54" indent="0">
              <a:buNone/>
              <a:defRPr sz="1350"/>
            </a:lvl2pPr>
            <a:lvl3pPr marL="685709" indent="0">
              <a:buNone/>
              <a:defRPr sz="1200"/>
            </a:lvl3pPr>
            <a:lvl4pPr marL="1028563" indent="0">
              <a:buNone/>
              <a:defRPr sz="1050"/>
            </a:lvl4pPr>
            <a:lvl5pPr marL="1371417" indent="0">
              <a:buNone/>
              <a:defRPr sz="1050"/>
            </a:lvl5pPr>
            <a:lvl6pPr marL="1714271" indent="0">
              <a:buNone/>
              <a:defRPr sz="1050"/>
            </a:lvl6pPr>
            <a:lvl7pPr marL="2057126" indent="0">
              <a:buNone/>
              <a:defRPr sz="1050"/>
            </a:lvl7pPr>
            <a:lvl8pPr marL="2399980" indent="0">
              <a:buNone/>
              <a:defRPr sz="1050"/>
            </a:lvl8pPr>
            <a:lvl9pPr marL="2742834" indent="0">
              <a:buNone/>
              <a:defRPr sz="105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42821" y="2642059"/>
            <a:ext cx="2628444" cy="548735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85545" y="2642059"/>
            <a:ext cx="2629634" cy="548735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841" y="443504"/>
            <a:ext cx="6172319" cy="653436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840" y="2047173"/>
            <a:ext cx="3029615" cy="85316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4" indent="0">
              <a:buNone/>
              <a:defRPr sz="1500" b="1"/>
            </a:lvl2pPr>
            <a:lvl3pPr marL="685709" indent="0">
              <a:buNone/>
              <a:defRPr sz="1350" b="1"/>
            </a:lvl3pPr>
            <a:lvl4pPr marL="1028563" indent="0">
              <a:buNone/>
              <a:defRPr sz="1200" b="1"/>
            </a:lvl4pPr>
            <a:lvl5pPr marL="1371417" indent="0">
              <a:buNone/>
              <a:defRPr sz="1200" b="1"/>
            </a:lvl5pPr>
            <a:lvl6pPr marL="1714271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0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42840" y="2900337"/>
            <a:ext cx="3029615" cy="526929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3484355" y="2047173"/>
            <a:ext cx="3030805" cy="85316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54" indent="0">
              <a:buNone/>
              <a:defRPr sz="1500" b="1"/>
            </a:lvl2pPr>
            <a:lvl3pPr marL="685709" indent="0">
              <a:buNone/>
              <a:defRPr sz="1350" b="1"/>
            </a:lvl3pPr>
            <a:lvl4pPr marL="1028563" indent="0">
              <a:buNone/>
              <a:defRPr sz="1200" b="1"/>
            </a:lvl4pPr>
            <a:lvl5pPr marL="1371417" indent="0">
              <a:buNone/>
              <a:defRPr sz="1200" b="1"/>
            </a:lvl5pPr>
            <a:lvl6pPr marL="1714271" indent="0">
              <a:buNone/>
              <a:defRPr sz="1200" b="1"/>
            </a:lvl6pPr>
            <a:lvl7pPr marL="2057126" indent="0">
              <a:buNone/>
              <a:defRPr sz="1200" b="1"/>
            </a:lvl7pPr>
            <a:lvl8pPr marL="2399980" indent="0">
              <a:buNone/>
              <a:defRPr sz="1200" b="1"/>
            </a:lvl8pPr>
            <a:lvl9pPr marL="2742834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3484355" y="2900337"/>
            <a:ext cx="3030805" cy="526929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2841" y="364130"/>
            <a:ext cx="2255843" cy="154966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680822" y="364131"/>
            <a:ext cx="3834338" cy="780550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42841" y="1913800"/>
            <a:ext cx="2255843" cy="6255837"/>
          </a:xfrm>
        </p:spPr>
        <p:txBody>
          <a:bodyPr/>
          <a:lstStyle>
            <a:lvl1pPr marL="0" indent="0">
              <a:buNone/>
              <a:defRPr sz="1050"/>
            </a:lvl1pPr>
            <a:lvl2pPr marL="342854" indent="0">
              <a:buNone/>
              <a:defRPr sz="900"/>
            </a:lvl2pPr>
            <a:lvl3pPr marL="685709" indent="0">
              <a:buNone/>
              <a:defRPr sz="750"/>
            </a:lvl3pPr>
            <a:lvl4pPr marL="1028563" indent="0">
              <a:buNone/>
              <a:defRPr sz="675"/>
            </a:lvl4pPr>
            <a:lvl5pPr marL="1371417" indent="0">
              <a:buNone/>
              <a:defRPr sz="675"/>
            </a:lvl5pPr>
            <a:lvl6pPr marL="1714271" indent="0">
              <a:buNone/>
              <a:defRPr sz="675"/>
            </a:lvl6pPr>
            <a:lvl7pPr marL="2057126" indent="0">
              <a:buNone/>
              <a:defRPr sz="675"/>
            </a:lvl7pPr>
            <a:lvl8pPr marL="2399980" indent="0">
              <a:buNone/>
              <a:defRPr sz="675"/>
            </a:lvl8pPr>
            <a:lvl9pPr marL="2742834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43983" y="6401912"/>
            <a:ext cx="4115276" cy="755782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343983" y="817175"/>
            <a:ext cx="4115276" cy="5487353"/>
          </a:xfrm>
        </p:spPr>
        <p:txBody>
          <a:bodyPr/>
          <a:lstStyle>
            <a:lvl1pPr marL="0" indent="0">
              <a:buNone/>
              <a:defRPr sz="2400"/>
            </a:lvl1pPr>
            <a:lvl2pPr marL="342854" indent="0">
              <a:buNone/>
              <a:defRPr sz="2100"/>
            </a:lvl2pPr>
            <a:lvl3pPr marL="685709" indent="0">
              <a:buNone/>
              <a:defRPr sz="1800"/>
            </a:lvl3pPr>
            <a:lvl4pPr marL="1028563" indent="0">
              <a:buNone/>
              <a:defRPr sz="1500"/>
            </a:lvl4pPr>
            <a:lvl5pPr marL="1371417" indent="0">
              <a:buNone/>
              <a:defRPr sz="1500"/>
            </a:lvl5pPr>
            <a:lvl6pPr marL="1714271" indent="0">
              <a:buNone/>
              <a:defRPr sz="1500"/>
            </a:lvl6pPr>
            <a:lvl7pPr marL="2057126" indent="0">
              <a:buNone/>
              <a:defRPr sz="1500"/>
            </a:lvl7pPr>
            <a:lvl8pPr marL="2399980" indent="0">
              <a:buNone/>
              <a:defRPr sz="1500"/>
            </a:lvl8pPr>
            <a:lvl9pPr marL="2742834" indent="0">
              <a:buNone/>
              <a:defRPr sz="15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343983" y="7157693"/>
            <a:ext cx="4115276" cy="1073336"/>
          </a:xfrm>
        </p:spPr>
        <p:txBody>
          <a:bodyPr/>
          <a:lstStyle>
            <a:lvl1pPr marL="0" indent="0">
              <a:buNone/>
              <a:defRPr sz="1050"/>
            </a:lvl1pPr>
            <a:lvl2pPr marL="342854" indent="0">
              <a:buNone/>
              <a:defRPr sz="900"/>
            </a:lvl2pPr>
            <a:lvl3pPr marL="685709" indent="0">
              <a:buNone/>
              <a:defRPr sz="750"/>
            </a:lvl3pPr>
            <a:lvl4pPr marL="1028563" indent="0">
              <a:buNone/>
              <a:defRPr sz="675"/>
            </a:lvl4pPr>
            <a:lvl5pPr marL="1371417" indent="0">
              <a:buNone/>
              <a:defRPr sz="675"/>
            </a:lvl5pPr>
            <a:lvl6pPr marL="1714271" indent="0">
              <a:buNone/>
              <a:defRPr sz="675"/>
            </a:lvl6pPr>
            <a:lvl7pPr marL="2057126" indent="0">
              <a:buNone/>
              <a:defRPr sz="675"/>
            </a:lvl7pPr>
            <a:lvl8pPr marL="2399980" indent="0">
              <a:buNone/>
              <a:defRPr sz="675"/>
            </a:lvl8pPr>
            <a:lvl9pPr marL="2742834" indent="0">
              <a:buNone/>
              <a:defRPr sz="675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1174" y="1403595"/>
            <a:ext cx="6263981" cy="72024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56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325453" y="379386"/>
            <a:ext cx="5255697" cy="60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/>
              <a:t>Clique para editar o estilo do título mestre</a:t>
            </a:r>
          </a:p>
        </p:txBody>
      </p:sp>
      <p:pic>
        <p:nvPicPr>
          <p:cNvPr id="10" name="Picture 2" descr="C:\Users\cl0817\Desktop\MioloBranco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6856809" cy="9145588"/>
          </a:xfrm>
          <a:prstGeom prst="rect">
            <a:avLst/>
          </a:prstGeom>
          <a:noFill/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" y="2225"/>
            <a:ext cx="6856809" cy="9141138"/>
          </a:xfrm>
          <a:prstGeom prst="rect">
            <a:avLst/>
          </a:prstGeom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bg2"/>
          </a:solidFill>
          <a:latin typeface="Square721 BT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bg2"/>
          </a:solidFill>
          <a:latin typeface="Square721 BT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bg2"/>
          </a:solidFill>
          <a:latin typeface="Square721 BT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>
          <a:solidFill>
            <a:schemeClr val="bg2"/>
          </a:solidFill>
          <a:latin typeface="Square721 BT" pitchFamily="34" charset="0"/>
        </a:defRPr>
      </a:lvl5pPr>
      <a:lvl6pPr marL="342854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Arial" pitchFamily="34" charset="0"/>
        </a:defRPr>
      </a:lvl6pPr>
      <a:lvl7pPr marL="685709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Arial" pitchFamily="34" charset="0"/>
        </a:defRPr>
      </a:lvl7pPr>
      <a:lvl8pPr marL="1028563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Arial" pitchFamily="34" charset="0"/>
        </a:defRPr>
      </a:lvl8pPr>
      <a:lvl9pPr marL="1371417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 i="1">
          <a:solidFill>
            <a:schemeClr val="tx2"/>
          </a:solidFill>
          <a:latin typeface="Arial" pitchFamily="34" charset="0"/>
        </a:defRPr>
      </a:lvl9pPr>
    </p:titleStyle>
    <p:bodyStyle>
      <a:lvl1pPr marL="214284" indent="-214284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rgbClr val="000000"/>
          </a:solidFill>
          <a:latin typeface="+mj-lt"/>
          <a:ea typeface="+mn-ea"/>
          <a:cs typeface="+mn-cs"/>
        </a:defRPr>
      </a:lvl1pPr>
      <a:lvl2pPr marL="514281" indent="-171427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–"/>
        <a:defRPr>
          <a:solidFill>
            <a:srgbClr val="000000"/>
          </a:solidFill>
          <a:latin typeface="+mj-lt"/>
        </a:defRPr>
      </a:lvl2pPr>
      <a:lvl3pPr marL="857136" indent="-171427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bg2"/>
        </a:buClr>
        <a:buChar char="»"/>
        <a:defRPr>
          <a:solidFill>
            <a:srgbClr val="000000"/>
          </a:solidFill>
          <a:latin typeface="+mj-lt"/>
        </a:defRPr>
      </a:lvl3pPr>
      <a:lvl4pPr marL="1157133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–"/>
        <a:defRPr>
          <a:solidFill>
            <a:srgbClr val="000000"/>
          </a:solidFill>
          <a:latin typeface="+mj-lt"/>
        </a:defRPr>
      </a:lvl4pPr>
      <a:lvl5pPr marL="1499987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>
          <a:solidFill>
            <a:srgbClr val="000000"/>
          </a:solidFill>
          <a:latin typeface="+mj-lt"/>
        </a:defRPr>
      </a:lvl5pPr>
      <a:lvl6pPr marL="1842842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050" b="1" i="1">
          <a:solidFill>
            <a:srgbClr val="000000"/>
          </a:solidFill>
          <a:latin typeface="+mn-lt"/>
        </a:defRPr>
      </a:lvl6pPr>
      <a:lvl7pPr marL="2185696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050" b="1" i="1">
          <a:solidFill>
            <a:srgbClr val="000000"/>
          </a:solidFill>
          <a:latin typeface="+mn-lt"/>
        </a:defRPr>
      </a:lvl7pPr>
      <a:lvl8pPr marL="2528550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050" b="1" i="1">
          <a:solidFill>
            <a:srgbClr val="000000"/>
          </a:solidFill>
          <a:latin typeface="+mn-lt"/>
        </a:defRPr>
      </a:lvl8pPr>
      <a:lvl9pPr marL="2871405" indent="-128570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SzPct val="100000"/>
        <a:buChar char="•"/>
        <a:defRPr sz="1050" b="1" i="1">
          <a:solidFill>
            <a:srgbClr val="000000"/>
          </a:solidFill>
          <a:latin typeface="+mn-lt"/>
        </a:defRPr>
      </a:lvl9pPr>
    </p:bodyStyle>
    <p:otherStyle>
      <a:defPPr>
        <a:defRPr lang="pt-BR"/>
      </a:defPPr>
      <a:lvl1pPr marL="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9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3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7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1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l0817\Desktop\CAP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858000" cy="9145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5339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ctr" defTabSz="68570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41" indent="-257141" algn="l" defTabSz="68570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38" indent="-214284" algn="l" defTabSz="68570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36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90" indent="-171427" algn="l" defTabSz="68570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44" indent="-171427" algn="l" defTabSz="68570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99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53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07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61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9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3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7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1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0"/>
            <a:ext cx="6858000" cy="914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79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5pPr>
      <a:lvl6pPr marL="342854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6pPr>
      <a:lvl7pPr marL="685709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7pPr>
      <a:lvl8pPr marL="1028563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8pPr>
      <a:lvl9pPr marL="1371417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itchFamily="34" charset="0"/>
        </a:defRPr>
      </a:lvl9pPr>
    </p:titleStyle>
    <p:bodyStyle>
      <a:lvl1pPr marL="257141" indent="-25714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38" indent="-21428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36" indent="-1714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90" indent="-1714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44" indent="-171427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99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53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07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61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9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3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7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1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342901" y="366247"/>
            <a:ext cx="6172200" cy="1524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42901" y="2133973"/>
            <a:ext cx="6172200" cy="6035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342900" y="8476607"/>
            <a:ext cx="16002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2343151" y="8476607"/>
            <a:ext cx="21717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4914900" y="8476607"/>
            <a:ext cx="1600200" cy="486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AC3C-198E-45D3-AE37-6F309C142D7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194" name="Picture 2" descr="C:\Users\cl0817\Desktop\DireitosAutora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533" y="0"/>
            <a:ext cx="6858000" cy="91455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41011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ctr" defTabSz="685709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41" indent="-257141" algn="l" defTabSz="685709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38" indent="-214284" algn="l" defTabSz="685709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36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990" indent="-171427" algn="l" defTabSz="685709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44" indent="-171427" algn="l" defTabSz="685709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699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53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07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61" indent="-171427" algn="l" defTabSz="685709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09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3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17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1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26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0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34" algn="l" defTabSz="6857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37345" y="4025012"/>
            <a:ext cx="5255697" cy="607588"/>
          </a:xfrm>
        </p:spPr>
        <p:txBody>
          <a:bodyPr/>
          <a:lstStyle/>
          <a:p>
            <a:pPr algn="ctr"/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61647" y="4666886"/>
            <a:ext cx="62637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0" i="0" dirty="0">
                <a:latin typeface="+mj-lt"/>
              </a:rPr>
              <a:t>Vivian Medina</a:t>
            </a:r>
          </a:p>
          <a:p>
            <a:pPr algn="ctr"/>
            <a:r>
              <a:rPr lang="pt-BR" sz="1000" b="0" i="0" dirty="0">
                <a:latin typeface="+mj-lt"/>
              </a:rPr>
              <a:t>RM345379</a:t>
            </a:r>
          </a:p>
          <a:p>
            <a:pPr algn="just"/>
            <a:endParaRPr lang="pt-BR" sz="10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99482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9489B4-ECBD-FCD0-8FB3-CAF2E6CF8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78" r="47772" b="6620"/>
          <a:stretch/>
        </p:blipFill>
        <p:spPr>
          <a:xfrm>
            <a:off x="801151" y="1980434"/>
            <a:ext cx="5255697" cy="39095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BD67B36-6CD8-84DD-52A4-D4CCC172C109}"/>
              </a:ext>
            </a:extLst>
          </p:cNvPr>
          <p:cNvSpPr txBox="1"/>
          <p:nvPr/>
        </p:nvSpPr>
        <p:spPr>
          <a:xfrm>
            <a:off x="132520" y="986974"/>
            <a:ext cx="674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Acuracidade do Modelo 1: 80,48%</a:t>
            </a:r>
          </a:p>
        </p:txBody>
      </p:sp>
    </p:spTree>
    <p:extLst>
      <p:ext uri="{BB962C8B-B14F-4D97-AF65-F5344CB8AC3E}">
        <p14:creationId xmlns:p14="http://schemas.microsoft.com/office/powerpoint/2010/main" val="3376037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CD34EE-CC09-FF23-102E-A932186CCB4E}"/>
              </a:ext>
            </a:extLst>
          </p:cNvPr>
          <p:cNvSpPr txBox="1"/>
          <p:nvPr/>
        </p:nvSpPr>
        <p:spPr>
          <a:xfrm>
            <a:off x="0" y="986974"/>
            <a:ext cx="6849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 Modelo 2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#Variáveis: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faixa_salario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faixa_ValorEmprestimo</a:t>
            </a:r>
            <a:r>
              <a:rPr lang="pt-BR" altLang="pt-BR" sz="1400" b="0" i="0" dirty="0">
                <a:solidFill>
                  <a:srgbClr val="2E0DF1"/>
                </a:solidFill>
              </a:rPr>
              <a:t> </a:t>
            </a:r>
          </a:p>
          <a:p>
            <a:endParaRPr lang="pt-BR" sz="1400" b="0" i="0" dirty="0">
              <a:solidFill>
                <a:srgbClr val="2E0DF1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81D02B6-C53B-5D57-A2EC-E5216CEFAC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059" r="28435" b="40662"/>
          <a:stretch/>
        </p:blipFill>
        <p:spPr>
          <a:xfrm>
            <a:off x="44530" y="5092433"/>
            <a:ext cx="6713980" cy="128061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2CF3299-42E6-8E87-3CFD-591F83A76D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3" t="8731" r="2101" b="14697"/>
          <a:stretch/>
        </p:blipFill>
        <p:spPr>
          <a:xfrm>
            <a:off x="476590" y="6415195"/>
            <a:ext cx="5407868" cy="2406422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8059950-D4C1-A568-2A26-A34D91EFEA02}"/>
              </a:ext>
            </a:extLst>
          </p:cNvPr>
          <p:cNvGrpSpPr/>
          <p:nvPr/>
        </p:nvGrpSpPr>
        <p:grpSpPr>
          <a:xfrm>
            <a:off x="35910" y="1594562"/>
            <a:ext cx="6813660" cy="3433689"/>
            <a:chOff x="35910" y="1594562"/>
            <a:chExt cx="6813660" cy="34336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46FBDA40-67AD-87BB-7EC0-B4CC932DB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931" r="27138" b="9686"/>
            <a:stretch/>
          </p:blipFill>
          <p:spPr>
            <a:xfrm>
              <a:off x="35910" y="1594562"/>
              <a:ext cx="6813660" cy="3433689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85043FF-2298-C22E-90D9-3E4401739E3B}"/>
                </a:ext>
              </a:extLst>
            </p:cNvPr>
            <p:cNvSpPr/>
            <p:nvPr/>
          </p:nvSpPr>
          <p:spPr bwMode="auto">
            <a:xfrm>
              <a:off x="3356990" y="2124454"/>
              <a:ext cx="216030" cy="208772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800" b="1" i="1" u="none" strike="noStrike" cap="none" normalizeH="0" baseline="0">
                <a:ln>
                  <a:noFill/>
                </a:ln>
                <a:solidFill>
                  <a:schemeClr val="bg2"/>
                </a:solidFill>
                <a:effectLst/>
                <a:latin typeface="Square721 BT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6913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71D509-3F9F-CD6B-1A55-69EEC82DB3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79" r="48588" b="6620"/>
          <a:stretch/>
        </p:blipFill>
        <p:spPr>
          <a:xfrm>
            <a:off x="801151" y="1980434"/>
            <a:ext cx="5255697" cy="397159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DDF652A-A3E1-7F8D-1177-31403D4C8C35}"/>
              </a:ext>
            </a:extLst>
          </p:cNvPr>
          <p:cNvSpPr txBox="1"/>
          <p:nvPr/>
        </p:nvSpPr>
        <p:spPr>
          <a:xfrm>
            <a:off x="132520" y="986974"/>
            <a:ext cx="674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Acuracidade do Modelo 2: 73,87%</a:t>
            </a:r>
          </a:p>
        </p:txBody>
      </p:sp>
    </p:spTree>
    <p:extLst>
      <p:ext uri="{BB962C8B-B14F-4D97-AF65-F5344CB8AC3E}">
        <p14:creationId xmlns:p14="http://schemas.microsoft.com/office/powerpoint/2010/main" val="3767399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CD34EE-CC09-FF23-102E-A932186CCB4E}"/>
              </a:ext>
            </a:extLst>
          </p:cNvPr>
          <p:cNvSpPr txBox="1"/>
          <p:nvPr/>
        </p:nvSpPr>
        <p:spPr>
          <a:xfrm>
            <a:off x="0" y="986974"/>
            <a:ext cx="684957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 Modelo 3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#Variáveis: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faixa_salario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faixa_ValorEmprestimo</a:t>
            </a:r>
            <a:r>
              <a:rPr lang="pt-BR" altLang="pt-BR" sz="1400" b="0" i="0" dirty="0">
                <a:solidFill>
                  <a:srgbClr val="2E0DF1"/>
                </a:solidFill>
              </a:rPr>
              <a:t>,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com_renda</a:t>
            </a:r>
            <a:r>
              <a:rPr lang="pt-BR" altLang="pt-BR" sz="1400" b="0" i="0" dirty="0">
                <a:solidFill>
                  <a:srgbClr val="2E0DF1"/>
                </a:solidFill>
              </a:rPr>
              <a:t> (este transformei em faixas)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pt-BR" altLang="pt-BR" sz="1400" b="0" i="0" dirty="0">
              <a:solidFill>
                <a:srgbClr val="2E0DF1"/>
              </a:solidFill>
            </a:endParaRPr>
          </a:p>
          <a:p>
            <a:endParaRPr lang="pt-BR" sz="1400" b="0" i="0" dirty="0">
              <a:solidFill>
                <a:srgbClr val="2E0DF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9E8DC65-B152-CCB6-8A21-487F086CE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79" r="28073" b="23428"/>
          <a:stretch/>
        </p:blipFill>
        <p:spPr>
          <a:xfrm>
            <a:off x="8430" y="1755972"/>
            <a:ext cx="6841140" cy="27963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B12300A-A985-CCCA-F60C-B0B75BF73F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59" r="27950" b="16037"/>
          <a:stretch/>
        </p:blipFill>
        <p:spPr>
          <a:xfrm>
            <a:off x="8430" y="4554539"/>
            <a:ext cx="6841140" cy="2610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90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DF652A-A3E1-7F8D-1177-31403D4C8C35}"/>
              </a:ext>
            </a:extLst>
          </p:cNvPr>
          <p:cNvSpPr txBox="1"/>
          <p:nvPr/>
        </p:nvSpPr>
        <p:spPr>
          <a:xfrm>
            <a:off x="132520" y="986974"/>
            <a:ext cx="674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Acuracidade do Modelo 3: 75,08%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890D71F-CD0E-7E53-CFEE-F899DBF6A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760" t="43096" r="1296" b="17782"/>
          <a:stretch/>
        </p:blipFill>
        <p:spPr>
          <a:xfrm>
            <a:off x="463400" y="5656097"/>
            <a:ext cx="6079700" cy="31139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F378CD-0419-5807-C47E-52CFC8B686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721" r="45800" b="7045"/>
          <a:stretch/>
        </p:blipFill>
        <p:spPr>
          <a:xfrm>
            <a:off x="463400" y="1451030"/>
            <a:ext cx="5805330" cy="404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8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CD34EE-CC09-FF23-102E-A932186CCB4E}"/>
              </a:ext>
            </a:extLst>
          </p:cNvPr>
          <p:cNvSpPr txBox="1"/>
          <p:nvPr/>
        </p:nvSpPr>
        <p:spPr>
          <a:xfrm>
            <a:off x="0" y="986974"/>
            <a:ext cx="68495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 Modelo 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#Variáveis: Sexo;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NumerodeFilhos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faixa_ValorEmprestimo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</a:t>
            </a:r>
            <a:r>
              <a:rPr lang="pt-BR" altLang="pt-BR" sz="1400" b="0" i="0" dirty="0">
                <a:solidFill>
                  <a:srgbClr val="2E0DF1"/>
                </a:solidFill>
              </a:rPr>
              <a:t>,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faixa_TempodeResidencia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endParaRPr lang="pt-BR" sz="1400" b="0" i="0" dirty="0">
              <a:solidFill>
                <a:srgbClr val="2E0DF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B300836-637C-A587-7FCA-5FB0B8BC7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52" r="21899" b="35160"/>
          <a:stretch/>
        </p:blipFill>
        <p:spPr>
          <a:xfrm>
            <a:off x="-1" y="1803536"/>
            <a:ext cx="6849569" cy="20259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BDD0D5F-DDBD-2746-3583-49B59E1CD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59" r="21650" b="19181"/>
          <a:stretch/>
        </p:blipFill>
        <p:spPr>
          <a:xfrm>
            <a:off x="8432" y="3829474"/>
            <a:ext cx="6849568" cy="22491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77EE034-1F23-787A-BA57-E57D5E4FF1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060" r="21650" b="27588"/>
          <a:stretch/>
        </p:blipFill>
        <p:spPr>
          <a:xfrm>
            <a:off x="8432" y="6085004"/>
            <a:ext cx="6841136" cy="179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3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DF652A-A3E1-7F8D-1177-31403D4C8C35}"/>
              </a:ext>
            </a:extLst>
          </p:cNvPr>
          <p:cNvSpPr txBox="1"/>
          <p:nvPr/>
        </p:nvSpPr>
        <p:spPr>
          <a:xfrm>
            <a:off x="132520" y="986974"/>
            <a:ext cx="674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Acuracidade do Modelo 4: 75,68%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FB55E86-823D-AB9B-77F7-CFD63FE5F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4279" r="48445" b="6620"/>
          <a:stretch/>
        </p:blipFill>
        <p:spPr>
          <a:xfrm>
            <a:off x="948213" y="1836414"/>
            <a:ext cx="4961574" cy="37389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0716C1-D364-205F-4B5D-DE4F8E140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51" t="37352" b="12223"/>
          <a:stretch/>
        </p:blipFill>
        <p:spPr>
          <a:xfrm>
            <a:off x="806859" y="5841459"/>
            <a:ext cx="5244282" cy="29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0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CD34EE-CC09-FF23-102E-A932186CCB4E}"/>
              </a:ext>
            </a:extLst>
          </p:cNvPr>
          <p:cNvSpPr txBox="1"/>
          <p:nvPr/>
        </p:nvSpPr>
        <p:spPr>
          <a:xfrm>
            <a:off x="0" y="986974"/>
            <a:ext cx="6849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 Modelo 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1400" b="0" i="0" dirty="0">
                <a:solidFill>
                  <a:srgbClr val="2E0DF1"/>
                </a:solidFill>
              </a:rPr>
              <a:t>#Variáveis: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altLang="pt-BR" sz="1400" b="0" i="0" dirty="0">
                <a:solidFill>
                  <a:srgbClr val="2E0DF1"/>
                </a:solidFill>
              </a:rPr>
              <a:t>; </a:t>
            </a:r>
            <a:r>
              <a:rPr lang="pt-BR" altLang="pt-BR" sz="1400" b="0" i="0" dirty="0" err="1">
                <a:solidFill>
                  <a:srgbClr val="2E0DF1"/>
                </a:solidFill>
              </a:rPr>
              <a:t>faixa_salario</a:t>
            </a:r>
            <a:r>
              <a:rPr lang="pt-BR" altLang="pt-BR" sz="1400" b="0" i="0" dirty="0">
                <a:solidFill>
                  <a:srgbClr val="2E0DF1"/>
                </a:solidFill>
              </a:rPr>
              <a:t>, Atraso</a:t>
            </a:r>
            <a:endParaRPr lang="pt-BR" sz="1400" b="0" i="0" dirty="0">
              <a:solidFill>
                <a:srgbClr val="2E0DF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01F48AF-14DE-ED26-7342-26B0351E0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927" r="28284" b="8575"/>
          <a:stretch/>
        </p:blipFill>
        <p:spPr>
          <a:xfrm>
            <a:off x="17904" y="1510133"/>
            <a:ext cx="6831665" cy="340081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EC2CDB-AE18-AAE7-75BD-F58662DFB1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5059" r="30501" b="41230"/>
          <a:stretch/>
        </p:blipFill>
        <p:spPr>
          <a:xfrm>
            <a:off x="56005" y="4860834"/>
            <a:ext cx="6757465" cy="129618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9DD2581-1C86-EDFE-2178-C75671AF20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55" t="16808" r="1661" b="11799"/>
          <a:stretch/>
        </p:blipFill>
        <p:spPr>
          <a:xfrm>
            <a:off x="1222742" y="6445054"/>
            <a:ext cx="4404086" cy="20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06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DF652A-A3E1-7F8D-1177-31403D4C8C35}"/>
              </a:ext>
            </a:extLst>
          </p:cNvPr>
          <p:cNvSpPr txBox="1"/>
          <p:nvPr/>
        </p:nvSpPr>
        <p:spPr>
          <a:xfrm>
            <a:off x="132520" y="986974"/>
            <a:ext cx="6741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Acuracidade do Modelo 5: 72,37%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F989DBE-06C7-86C5-8938-3AEF7B341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279" r="48549" b="6620"/>
          <a:stretch/>
        </p:blipFill>
        <p:spPr>
          <a:xfrm>
            <a:off x="872645" y="1594562"/>
            <a:ext cx="5112710" cy="386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62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DDF652A-A3E1-7F8D-1177-31403D4C8C35}"/>
              </a:ext>
            </a:extLst>
          </p:cNvPr>
          <p:cNvSpPr txBox="1"/>
          <p:nvPr/>
        </p:nvSpPr>
        <p:spPr>
          <a:xfrm>
            <a:off x="1145" y="1260334"/>
            <a:ext cx="67414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0" i="0" dirty="0">
                <a:solidFill>
                  <a:srgbClr val="2E0DF1"/>
                </a:solidFill>
              </a:rPr>
              <a:t>Acuracidade do Modelo 1: 80,48%</a:t>
            </a:r>
          </a:p>
          <a:p>
            <a:r>
              <a:rPr lang="pt-BR" sz="1200" b="0" i="0" dirty="0">
                <a:solidFill>
                  <a:srgbClr val="2E0DF1"/>
                </a:solidFill>
              </a:rPr>
              <a:t>Variáveis: Atraso; comprometimento de renda (</a:t>
            </a:r>
            <a:r>
              <a:rPr lang="pt-BR" sz="1200" b="0" i="0" dirty="0" err="1">
                <a:solidFill>
                  <a:srgbClr val="2E0DF1"/>
                </a:solidFill>
              </a:rPr>
              <a:t>com_renda</a:t>
            </a:r>
            <a:r>
              <a:rPr lang="pt-BR" sz="1200" b="0" i="0" dirty="0">
                <a:solidFill>
                  <a:srgbClr val="2E0DF1"/>
                </a:solidFill>
              </a:rPr>
              <a:t>); </a:t>
            </a:r>
            <a:r>
              <a:rPr lang="pt-BR" sz="12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sz="1200" b="0" i="0" dirty="0">
                <a:solidFill>
                  <a:srgbClr val="2E0DF1"/>
                </a:solidFill>
              </a:rPr>
              <a:t>; Sexo; </a:t>
            </a:r>
            <a:r>
              <a:rPr lang="pt-BR" sz="1200" b="0" i="0" dirty="0" err="1">
                <a:solidFill>
                  <a:srgbClr val="2E0DF1"/>
                </a:solidFill>
              </a:rPr>
              <a:t>faixa_ValorEmprestimo</a:t>
            </a:r>
            <a:endParaRPr lang="pt-BR" sz="1200" b="0" i="0" dirty="0">
              <a:solidFill>
                <a:srgbClr val="2E0DF1"/>
              </a:solidFill>
            </a:endParaRPr>
          </a:p>
          <a:p>
            <a:endParaRPr lang="pt-BR" sz="1200" b="0" i="0" dirty="0">
              <a:solidFill>
                <a:srgbClr val="2E0DF1"/>
              </a:solidFill>
            </a:endParaRP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Acuracidade do Modelo 2: 73,87%</a:t>
            </a:r>
          </a:p>
          <a:p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Variáveis: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faixa_salario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faixa_QtdParcelasPagas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faixa_ValorEmprestimo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</a:t>
            </a:r>
          </a:p>
          <a:p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Acuracidade do Modelo 3: 75,08%</a:t>
            </a: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Variáveis: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faixa_salario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faixa_QtdParcelasPagas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faixa_ValorEmprestimo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com_renda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 (este transformei em faixas, diferente do modelo 1)</a:t>
            </a:r>
          </a:p>
          <a:p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Acuracidade do Modelo 4: 75,68%</a:t>
            </a: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Variáveis: 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Sexo;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NumerodeFilhos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faixa_ValorEmprestimo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faixa_QtdParcelasPagas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faixa_TempodeResidencia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Acuracidade do Modelo 5: 72,37%</a:t>
            </a:r>
          </a:p>
          <a:p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Variáveis: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faixa_QtdParcelasPagas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; </a:t>
            </a:r>
            <a:r>
              <a:rPr lang="pt-BR" altLang="pt-BR" sz="1200" b="0" i="0" dirty="0" err="1">
                <a:solidFill>
                  <a:schemeClr val="bg2">
                    <a:lumMod val="50000"/>
                    <a:lumOff val="50000"/>
                  </a:schemeClr>
                </a:solidFill>
              </a:rPr>
              <a:t>faixa_salario</a:t>
            </a:r>
            <a:r>
              <a:rPr lang="pt-BR" alt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, Atraso</a:t>
            </a: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endParaRPr lang="pt-BR" sz="1200" b="0" i="0" dirty="0">
              <a:solidFill>
                <a:srgbClr val="2E0DF1"/>
              </a:solidFill>
            </a:endParaRPr>
          </a:p>
          <a:p>
            <a:endParaRPr lang="pt-BR" sz="1200" b="0" i="0" dirty="0">
              <a:solidFill>
                <a:srgbClr val="2E0DF1"/>
              </a:solidFill>
            </a:endParaRPr>
          </a:p>
          <a:p>
            <a:endParaRPr lang="pt-BR" sz="1200" b="0" i="0" dirty="0">
              <a:solidFill>
                <a:srgbClr val="2E0DF1"/>
              </a:solidFill>
            </a:endParaRPr>
          </a:p>
          <a:p>
            <a:r>
              <a:rPr lang="pt-BR" sz="1200" b="0" i="0" dirty="0">
                <a:solidFill>
                  <a:srgbClr val="2E0DF1"/>
                </a:solidFill>
              </a:rPr>
              <a:t>Portanto o modelo que melhor performa é o 1, com 80,48% de acuracidade.</a:t>
            </a:r>
          </a:p>
        </p:txBody>
      </p:sp>
    </p:spTree>
    <p:extLst>
      <p:ext uri="{BB962C8B-B14F-4D97-AF65-F5344CB8AC3E}">
        <p14:creationId xmlns:p14="http://schemas.microsoft.com/office/powerpoint/2010/main" val="2109154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97108" y="1476364"/>
            <a:ext cx="626378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Utilizando o arquivo consolidado da lista 1 pede-se: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A) Crie pelo menos 5 modelos de árvore de decisão com variáveis diferentes e determine através da acurácia qual é o melhor modelo a ser colocado em produção. Não estou pedindo para interpretar o modelo e sim para ter criatividade na hora de inserir as variáveis x na equação.</a:t>
            </a:r>
          </a:p>
          <a:p>
            <a:pPr algn="just"/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algn="just"/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Exemplo.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Modelo 1:  Acurácia de 80% com as variáveis A,B,M,L e faixa da variável P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Modelo 2: Acurácia de 79% com as variáveis A,C,M,L – </a:t>
            </a:r>
            <a:r>
              <a:rPr lang="pt-BR" sz="120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para esse modelo a variável faixa da variável P não foi significante por isso foi retirada</a:t>
            </a: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.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Modelo 3 e assim por diante.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Resposta: O modelo de número 4 performou melhor e teve uma acurácia de 81% e por isso será colocado em produção.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marL="214284" indent="-214284"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Lembrando que todos os arquivo são fictícios.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algn="ctr"/>
            <a:r>
              <a:rPr lang="pt-BR" sz="1200" b="0" i="0" dirty="0">
                <a:solidFill>
                  <a:schemeClr val="bg2">
                    <a:lumMod val="50000"/>
                    <a:lumOff val="50000"/>
                  </a:schemeClr>
                </a:solidFill>
                <a:latin typeface="+mj-lt"/>
              </a:rPr>
              <a:t>profedmar.caldas@fiap.com.br</a:t>
            </a:r>
          </a:p>
          <a:p>
            <a:pPr marL="214284" indent="-214284" algn="just">
              <a:buFont typeface="Arial" panose="020B0604020202020204" pitchFamily="34" charset="0"/>
              <a:buChar char="•"/>
            </a:pPr>
            <a:endParaRPr lang="pt-BR" sz="100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  <a:p>
            <a:pPr algn="just"/>
            <a:endParaRPr lang="pt-BR" sz="1000" b="0" i="0" dirty="0">
              <a:solidFill>
                <a:schemeClr val="bg2">
                  <a:lumMod val="50000"/>
                  <a:lumOff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8346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EDB570-B5B2-7C58-E2A7-7E053871B9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4" r="43600" b="7046"/>
          <a:stretch/>
        </p:blipFill>
        <p:spPr>
          <a:xfrm>
            <a:off x="0" y="2927895"/>
            <a:ext cx="6858000" cy="466931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3510AB-659C-B310-339A-794EDE350AB6}"/>
              </a:ext>
            </a:extLst>
          </p:cNvPr>
          <p:cNvSpPr txBox="1"/>
          <p:nvPr/>
        </p:nvSpPr>
        <p:spPr>
          <a:xfrm>
            <a:off x="132520" y="986974"/>
            <a:ext cx="6741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#Lista 2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#Criação de novas variáveis</a:t>
            </a:r>
          </a:p>
          <a:p>
            <a:endParaRPr lang="pt-BR" sz="1400" b="0" i="0" dirty="0">
              <a:solidFill>
                <a:srgbClr val="2E0DF1"/>
              </a:solidFill>
            </a:endParaRPr>
          </a:p>
          <a:p>
            <a:r>
              <a:rPr lang="pt-BR" sz="1400" b="0" i="0" dirty="0">
                <a:solidFill>
                  <a:srgbClr val="2E0DF1"/>
                </a:solidFill>
              </a:rPr>
              <a:t>#Faixa_temporesidencia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#faixa_QtdParcelas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#faixa_QtdParcelasPagas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#faixa_ValorEmprestimo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#faixa_TempoServico</a:t>
            </a:r>
          </a:p>
          <a:p>
            <a:endParaRPr lang="pt-BR" sz="1400" b="0" i="0" dirty="0">
              <a:solidFill>
                <a:srgbClr val="2E0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77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EAEB1FB-B734-65B0-74DC-BCE1C48DD2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3853" r="43054" b="7046"/>
          <a:stretch/>
        </p:blipFill>
        <p:spPr>
          <a:xfrm>
            <a:off x="0" y="2988574"/>
            <a:ext cx="6813470" cy="464833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A137B5E-BAAD-DDC6-AB41-46769EC7C680}"/>
              </a:ext>
            </a:extLst>
          </p:cNvPr>
          <p:cNvSpPr txBox="1"/>
          <p:nvPr/>
        </p:nvSpPr>
        <p:spPr>
          <a:xfrm>
            <a:off x="132520" y="986974"/>
            <a:ext cx="6741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#Lista 2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#Criação de novas variáveis</a:t>
            </a:r>
          </a:p>
          <a:p>
            <a:endParaRPr lang="pt-BR" sz="1400" b="0" i="0" dirty="0">
              <a:solidFill>
                <a:srgbClr val="2E0DF1"/>
              </a:solidFill>
            </a:endParaRPr>
          </a:p>
          <a:p>
            <a:r>
              <a:rPr lang="pt-BR" sz="1400" b="0" i="0" dirty="0">
                <a:solidFill>
                  <a:srgbClr val="2E0DF1"/>
                </a:solidFill>
              </a:rPr>
              <a:t>#Faixa_temporesidencia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#faixa_QtdParcelas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#faixa_QtdParcelasPagas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#faixa_ValorEmprestimo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#faixa_TempoServico</a:t>
            </a:r>
          </a:p>
          <a:p>
            <a:endParaRPr lang="pt-BR" sz="1400" b="0" i="0" dirty="0">
              <a:solidFill>
                <a:srgbClr val="2E0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945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E5E9FF5-E39D-489F-2B5B-FDA5F4730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4" r="38450" b="7046"/>
          <a:stretch/>
        </p:blipFill>
        <p:spPr>
          <a:xfrm>
            <a:off x="0" y="2916564"/>
            <a:ext cx="6858000" cy="432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7B468CE-330B-9280-83CB-D728A211B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4279" r="29272" b="30898"/>
          <a:stretch/>
        </p:blipFill>
        <p:spPr>
          <a:xfrm>
            <a:off x="0" y="1332344"/>
            <a:ext cx="6813470" cy="242764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D66233-4C50-D6CF-D263-13175A165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737" r="32037" b="7046"/>
          <a:stretch/>
        </p:blipFill>
        <p:spPr>
          <a:xfrm>
            <a:off x="0" y="3814675"/>
            <a:ext cx="6669450" cy="266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997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A05D8CC2-9748-C4F4-FA57-CE4AF8959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391" r="31507" b="8912"/>
          <a:stretch/>
        </p:blipFill>
        <p:spPr>
          <a:xfrm>
            <a:off x="-14956" y="8492770"/>
            <a:ext cx="6540386" cy="616654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C405B0-0946-632C-35D5-4F0DDA7C3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98" r="27041" b="7001"/>
          <a:stretch/>
        </p:blipFill>
        <p:spPr>
          <a:xfrm>
            <a:off x="0" y="1116313"/>
            <a:ext cx="6858000" cy="36518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1ADD042-E7E7-2B7B-DFAC-FB1A8DE9F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854" r="27041" b="7046"/>
          <a:stretch/>
        </p:blipFill>
        <p:spPr>
          <a:xfrm>
            <a:off x="0" y="4932844"/>
            <a:ext cx="6858000" cy="365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4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4FDC07-A26C-3606-7281-14D4162AD4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288" r="27532" b="7197"/>
          <a:stretch/>
        </p:blipFill>
        <p:spPr>
          <a:xfrm>
            <a:off x="-27480" y="6121261"/>
            <a:ext cx="6849570" cy="3060173"/>
          </a:xfrm>
          <a:prstGeom prst="rect">
            <a:avLst/>
          </a:prstGeom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70FE3C-25DC-29FE-2979-901D641F0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898" r="27950" b="7001"/>
          <a:stretch/>
        </p:blipFill>
        <p:spPr>
          <a:xfrm>
            <a:off x="0" y="2520761"/>
            <a:ext cx="6858000" cy="369793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CD34EE-CC09-FF23-102E-A932186CCB4E}"/>
              </a:ext>
            </a:extLst>
          </p:cNvPr>
          <p:cNvSpPr txBox="1"/>
          <p:nvPr/>
        </p:nvSpPr>
        <p:spPr>
          <a:xfrm>
            <a:off x="132520" y="986974"/>
            <a:ext cx="6741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0" i="0" dirty="0">
                <a:solidFill>
                  <a:srgbClr val="2E0DF1"/>
                </a:solidFill>
              </a:rPr>
              <a:t>#Modelo 1</a:t>
            </a:r>
          </a:p>
          <a:p>
            <a:r>
              <a:rPr lang="pt-BR" sz="1400" b="0" i="0" dirty="0">
                <a:solidFill>
                  <a:srgbClr val="2E0DF1"/>
                </a:solidFill>
              </a:rPr>
              <a:t>#Variáveis: Atraso; comprometimento de renda (</a:t>
            </a:r>
            <a:r>
              <a:rPr lang="pt-BR" sz="1400" b="0" i="0" dirty="0" err="1">
                <a:solidFill>
                  <a:srgbClr val="2E0DF1"/>
                </a:solidFill>
              </a:rPr>
              <a:t>com_renda</a:t>
            </a:r>
            <a:r>
              <a:rPr lang="pt-BR" sz="1400" b="0" i="0" dirty="0">
                <a:solidFill>
                  <a:srgbClr val="2E0DF1"/>
                </a:solidFill>
              </a:rPr>
              <a:t>); </a:t>
            </a:r>
            <a:r>
              <a:rPr lang="pt-BR" sz="1400" b="0" i="0" dirty="0" err="1">
                <a:solidFill>
                  <a:srgbClr val="2E0DF1"/>
                </a:solidFill>
              </a:rPr>
              <a:t>faixa_QtdParcelasPagas</a:t>
            </a:r>
            <a:r>
              <a:rPr lang="pt-BR" sz="1400" b="0" i="0" dirty="0">
                <a:solidFill>
                  <a:srgbClr val="2E0DF1"/>
                </a:solidFill>
              </a:rPr>
              <a:t>; Sexo; </a:t>
            </a:r>
            <a:r>
              <a:rPr lang="pt-BR" sz="1400" b="0" i="0" dirty="0" err="1">
                <a:solidFill>
                  <a:srgbClr val="2E0DF1"/>
                </a:solidFill>
              </a:rPr>
              <a:t>faixa_ValorEmprestimo</a:t>
            </a:r>
            <a:endParaRPr lang="pt-BR" sz="1400" b="0" i="0" dirty="0">
              <a:solidFill>
                <a:srgbClr val="2E0DF1"/>
              </a:solidFill>
            </a:endParaRPr>
          </a:p>
          <a:p>
            <a:endParaRPr lang="pt-BR" sz="1400" b="0" i="0" dirty="0">
              <a:solidFill>
                <a:srgbClr val="2E0D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  <a:latin typeface="Gotham HTF Medium"/>
              </a:rPr>
              <a:t>Working</a:t>
            </a:r>
            <a:r>
              <a:rPr lang="pt-BR" b="1" dirty="0">
                <a:effectLst/>
                <a:latin typeface="Gotham HTF Medium"/>
              </a:rPr>
              <a:t> </a:t>
            </a:r>
            <a:r>
              <a:rPr lang="pt-BR" b="1" dirty="0" err="1">
                <a:effectLst/>
                <a:latin typeface="Gotham HTF Medium"/>
              </a:rPr>
              <a:t>with</a:t>
            </a:r>
            <a:r>
              <a:rPr lang="pt-BR" b="1" dirty="0">
                <a:effectLst/>
                <a:latin typeface="Gotham HTF Medium"/>
              </a:rPr>
              <a:t> R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6783A8-EA43-5A72-FE9E-6DD4352A7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54" r="27950" b="23854"/>
          <a:stretch/>
        </p:blipFill>
        <p:spPr>
          <a:xfrm>
            <a:off x="0" y="1260334"/>
            <a:ext cx="6858000" cy="27984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29D386-ADB7-4718-FEC1-1B453FE0B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"/>
          <a:stretch/>
        </p:blipFill>
        <p:spPr>
          <a:xfrm>
            <a:off x="0" y="4332128"/>
            <a:ext cx="6858000" cy="38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498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FFFFCC"/>
      </a:dk2>
      <a:lt2>
        <a:srgbClr val="FFFFFF"/>
      </a:lt2>
      <a:accent1>
        <a:srgbClr val="C0C000"/>
      </a:accent1>
      <a:accent2>
        <a:srgbClr val="FF8000"/>
      </a:accent2>
      <a:accent3>
        <a:srgbClr val="FFFFE2"/>
      </a:accent3>
      <a:accent4>
        <a:srgbClr val="DADADA"/>
      </a:accent4>
      <a:accent5>
        <a:srgbClr val="DCDCAA"/>
      </a:accent5>
      <a:accent6>
        <a:srgbClr val="E77300"/>
      </a:accent6>
      <a:hlink>
        <a:srgbClr val="C00000"/>
      </a:hlink>
      <a:folHlink>
        <a:srgbClr val="808080"/>
      </a:folHlink>
    </a:clrScheme>
    <a:fontScheme name="Default Design">
      <a:majorFont>
        <a:latin typeface="Arial"/>
        <a:ea typeface=""/>
        <a:cs typeface=""/>
      </a:majorFont>
      <a:minorFont>
        <a:latin typeface="Square721 BT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1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Square721 BT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FFFFFF"/>
        </a:dk1>
        <a:lt1>
          <a:srgbClr val="FFFFFF"/>
        </a:lt1>
        <a:dk2>
          <a:srgbClr val="FFFFFF"/>
        </a:dk2>
        <a:lt2>
          <a:srgbClr val="000000"/>
        </a:lt2>
        <a:accent1>
          <a:srgbClr val="C0C000"/>
        </a:accent1>
        <a:accent2>
          <a:srgbClr val="FF8000"/>
        </a:accent2>
        <a:accent3>
          <a:srgbClr val="FFFFFF"/>
        </a:accent3>
        <a:accent4>
          <a:srgbClr val="DADADA"/>
        </a:accent4>
        <a:accent5>
          <a:srgbClr val="DCDCAA"/>
        </a:accent5>
        <a:accent6>
          <a:srgbClr val="E77300"/>
        </a:accent6>
        <a:hlink>
          <a:srgbClr val="C000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4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15301</TotalTime>
  <Words>583</Words>
  <Application>Microsoft Office PowerPoint</Application>
  <PresentationFormat>Personalizar</PresentationFormat>
  <Paragraphs>86</Paragraphs>
  <Slides>19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Arial</vt:lpstr>
      <vt:lpstr>Calibri</vt:lpstr>
      <vt:lpstr>Gotham HTF Medium</vt:lpstr>
      <vt:lpstr>Square721 BT</vt:lpstr>
      <vt:lpstr>Times New Roman</vt:lpstr>
      <vt:lpstr>Wingdings</vt:lpstr>
      <vt:lpstr>Default Design</vt:lpstr>
      <vt:lpstr>Tema do Office</vt:lpstr>
      <vt:lpstr>1_Tema do Office</vt:lpstr>
      <vt:lpstr>4_Personalizar design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  <vt:lpstr>Working with R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FIAP - FACULDADE DE INFORMÁTICA PAULISTA</dc:title>
  <dc:creator>Gutenberg Silveira</dc:creator>
  <cp:lastModifiedBy>Vivian Medina - (Gerente de Gestão de Estoques Mambo)</cp:lastModifiedBy>
  <cp:revision>979</cp:revision>
  <cp:lastPrinted>2017-11-10T13:58:24Z</cp:lastPrinted>
  <dcterms:created xsi:type="dcterms:W3CDTF">1999-05-02T13:25:21Z</dcterms:created>
  <dcterms:modified xsi:type="dcterms:W3CDTF">2022-07-17T16:14:47Z</dcterms:modified>
</cp:coreProperties>
</file>